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comments+xml" PartName="/ppt/comments/comment3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</p:sldIdLst>
  <p:sldSz cy="5143500" cx="9144000"/>
  <p:notesSz cx="6858000" cy="9144000"/>
  <p:embeddedFontLst>
    <p:embeddedFont>
      <p:font typeface="Oswald Medium"/>
      <p:regular r:id="rId53"/>
      <p:bold r:id="rId54"/>
    </p:embeddedFont>
    <p:embeddedFont>
      <p:font typeface="Roboto"/>
      <p:regular r:id="rId55"/>
      <p:bold r:id="rId56"/>
      <p:italic r:id="rId57"/>
      <p:boldItalic r:id="rId58"/>
    </p:embeddedFont>
    <p:embeddedFont>
      <p:font typeface="Lato"/>
      <p:regular r:id="rId59"/>
      <p:bold r:id="rId60"/>
      <p:italic r:id="rId61"/>
      <p:boldItalic r:id="rId62"/>
    </p:embeddedFont>
    <p:embeddedFont>
      <p:font typeface="Pacifico"/>
      <p:regular r:id="rId63"/>
    </p:embeddedFont>
    <p:embeddedFont>
      <p:font typeface="Oswald SemiBold"/>
      <p:regular r:id="rId64"/>
      <p:bold r:id="rId65"/>
    </p:embeddedFont>
    <p:embeddedFont>
      <p:font typeface="Merriweather"/>
      <p:regular r:id="rId66"/>
      <p:bold r:id="rId67"/>
      <p:italic r:id="rId68"/>
      <p:boldItalic r:id="rId6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Author clrIdx="0" id="0" initials="" lastIdx="3" name="Student btholmes AT iastate.edu"/>
  <p:cmAuthor clrIdx="1" id="1" initials="" lastIdx="1" name="Travis Harbaugh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Lato-boldItalic.fntdata"/><Relationship Id="rId61" Type="http://schemas.openxmlformats.org/officeDocument/2006/relationships/font" Target="fonts/Lato-italic.fntdata"/><Relationship Id="rId20" Type="http://schemas.openxmlformats.org/officeDocument/2006/relationships/slide" Target="slides/slide14.xml"/><Relationship Id="rId64" Type="http://schemas.openxmlformats.org/officeDocument/2006/relationships/font" Target="fonts/OswaldSemiBold-regular.fntdata"/><Relationship Id="rId63" Type="http://schemas.openxmlformats.org/officeDocument/2006/relationships/font" Target="fonts/Pacifico-regular.fntdata"/><Relationship Id="rId22" Type="http://schemas.openxmlformats.org/officeDocument/2006/relationships/slide" Target="slides/slide16.xml"/><Relationship Id="rId66" Type="http://schemas.openxmlformats.org/officeDocument/2006/relationships/font" Target="fonts/Merriweather-regular.fntdata"/><Relationship Id="rId21" Type="http://schemas.openxmlformats.org/officeDocument/2006/relationships/slide" Target="slides/slide15.xml"/><Relationship Id="rId65" Type="http://schemas.openxmlformats.org/officeDocument/2006/relationships/font" Target="fonts/OswaldSemiBold-bold.fntdata"/><Relationship Id="rId24" Type="http://schemas.openxmlformats.org/officeDocument/2006/relationships/slide" Target="slides/slide18.xml"/><Relationship Id="rId68" Type="http://schemas.openxmlformats.org/officeDocument/2006/relationships/font" Target="fonts/Merriweather-italic.fntdata"/><Relationship Id="rId23" Type="http://schemas.openxmlformats.org/officeDocument/2006/relationships/slide" Target="slides/slide17.xml"/><Relationship Id="rId67" Type="http://schemas.openxmlformats.org/officeDocument/2006/relationships/font" Target="fonts/Merriweather-bold.fntdata"/><Relationship Id="rId60" Type="http://schemas.openxmlformats.org/officeDocument/2006/relationships/font" Target="fonts/Lato-bold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Merriweather-bold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font" Target="fonts/OswaldMedium-regular.fntdata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font" Target="fonts/Roboto-regular.fntdata"/><Relationship Id="rId10" Type="http://schemas.openxmlformats.org/officeDocument/2006/relationships/slide" Target="slides/slide4.xml"/><Relationship Id="rId54" Type="http://schemas.openxmlformats.org/officeDocument/2006/relationships/font" Target="fonts/OswaldMedium-bold.fntdata"/><Relationship Id="rId13" Type="http://schemas.openxmlformats.org/officeDocument/2006/relationships/slide" Target="slides/slide7.xml"/><Relationship Id="rId57" Type="http://schemas.openxmlformats.org/officeDocument/2006/relationships/font" Target="fonts/Roboto-italic.fntdata"/><Relationship Id="rId12" Type="http://schemas.openxmlformats.org/officeDocument/2006/relationships/slide" Target="slides/slide6.xml"/><Relationship Id="rId56" Type="http://schemas.openxmlformats.org/officeDocument/2006/relationships/font" Target="fonts/Roboto-bold.fntdata"/><Relationship Id="rId15" Type="http://schemas.openxmlformats.org/officeDocument/2006/relationships/slide" Target="slides/slide9.xml"/><Relationship Id="rId59" Type="http://schemas.openxmlformats.org/officeDocument/2006/relationships/font" Target="fonts/Lato-regular.fntdata"/><Relationship Id="rId14" Type="http://schemas.openxmlformats.org/officeDocument/2006/relationships/slide" Target="slides/slide8.xml"/><Relationship Id="rId58" Type="http://schemas.openxmlformats.org/officeDocument/2006/relationships/font" Target="fonts/Roboto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0" idx="1" dt="2019-04-30T17:04:11.956">
    <p:pos x="6000" y="0"/>
    <p:text>I would like this section if nobody minds</p:text>
  </p:cm>
  <p:cm authorId="1" idx="1" dt="2019-04-30T17:04:11.956">
    <p:pos x="6000" y="0"/>
    <p:text>Sounds good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0" idx="2" dt="2019-05-01T03:16:50.245">
    <p:pos x="6000" y="0"/>
    <p:text>This is my slide.</p:tex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0" idx="3" dt="2019-05-01T03:10:17.528">
    <p:pos x="6000" y="0"/>
    <p:text>I made this slide, I will present this.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58ef8b5486_0_1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58ef8b5486_0_1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56ecab6f58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56ecab6f5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8ef8b5486_0_1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8ef8b5486_0_1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of the trade offs for the hololens is the cost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8ef8b5486_0_1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8ef8b5486_0_1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58ef8b5486_0_1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58ef8b5486_0_1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8f079972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58f079972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58f0799728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58f079972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58ef8b5486_0_1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58ef8b5486_0_1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58ef8b5486_0_1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58ef8b5486_0_1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5909493f14_1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5909493f14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58ef8b5486_0_9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58ef8b5486_0_9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58ef8b5486_0_1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58ef8b5486_0_1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58ef8b5486_0_1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58ef8b5486_0_1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58ef8b5486_0_13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58ef8b5486_0_1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909493f14_5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5909493f14_5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5909493f14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5909493f14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5909493f14_5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5909493f14_5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909493f14_5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909493f14_5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58ef8b5486_0_1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58ef8b5486_0_1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5909493f14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5909493f14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5909493f14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5909493f14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58ef8b5486_0_9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58ef8b5486_0_9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58ef8b5486_0_1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58ef8b5486_0_1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58fcf661ef_2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58fcf661ef_2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58fcf661ef_2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58fcf661ef_2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58ef8b5486_0_1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58ef8b5486_0_1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58fcf661ef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58fcf661ef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5909493f14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5909493f14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5909493f14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5909493f14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5909493f14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5909493f14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58fcf661ef_2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58fcf661ef_2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58ef8b5486_0_1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58ef8b5486_0_1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8ef8b5486_0_1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8ef8b5486_0_1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5909493f14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5909493f14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5910ed5db3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5910ed5db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5910ed5db3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5910ed5db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5909493f14_7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5909493f14_7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5910ed5db3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5910ed5db3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910ed5db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910ed5db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5910ed5db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5910ed5db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58ef8b5486_0_9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58ef8b5486_0_9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58ef8b5486_0_1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58ef8b5486_0_1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8ef8b5486_0_1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8ef8b5486_0_1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58ef8b5486_0_9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58ef8b5486_0_9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58ef8b5486_0_1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58ef8b5486_0_1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accent3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aradig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comments" Target="../comments/comment1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Relationship Id="rId4" Type="http://schemas.openxmlformats.org/officeDocument/2006/relationships/image" Target="../media/image9.jpg"/><Relationship Id="rId5" Type="http://schemas.openxmlformats.org/officeDocument/2006/relationships/image" Target="../media/image30.png"/><Relationship Id="rId6" Type="http://schemas.openxmlformats.org/officeDocument/2006/relationships/image" Target="../media/image13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comments" Target="../comments/comment2.xml"/><Relationship Id="rId4" Type="http://schemas.openxmlformats.org/officeDocument/2006/relationships/image" Target="../media/image34.png"/><Relationship Id="rId5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comments" Target="../comments/comment3.xml"/><Relationship Id="rId4" Type="http://schemas.openxmlformats.org/officeDocument/2006/relationships/image" Target="../media/image2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://drive.google.com/file/d/11hG4y0f047Zfhz_hP8c9DNBrdYjWYbX1/view" TargetMode="External"/><Relationship Id="rId4" Type="http://schemas.openxmlformats.org/officeDocument/2006/relationships/image" Target="../media/image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drive.google.com/file/d/1wBnc5b3UdBhAsLzBRnds6q6GgeyzSrgB/view" TargetMode="External"/><Relationship Id="rId4" Type="http://schemas.openxmlformats.org/officeDocument/2006/relationships/image" Target="../media/image5.png"/><Relationship Id="rId5" Type="http://schemas.openxmlformats.org/officeDocument/2006/relationships/hyperlink" Target="https://drive.google.com/file/d/1wBnc5b3UdBhAsLzBRnds6q6GgeyzSrgB/view?usp=sharing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0.gif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ctrTitle"/>
          </p:nvPr>
        </p:nvSpPr>
        <p:spPr>
          <a:xfrm>
            <a:off x="311700" y="483575"/>
            <a:ext cx="8520600" cy="243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Smartphone Tracking App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Microsoft HoloLens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27</a:t>
            </a:r>
            <a:endParaRPr/>
          </a:p>
        </p:txBody>
      </p:sp>
      <p:sp>
        <p:nvSpPr>
          <p:cNvPr id="65" name="Google Shape;65;p13"/>
          <p:cNvSpPr txBox="1"/>
          <p:nvPr>
            <p:ph idx="1" type="subTitle"/>
          </p:nvPr>
        </p:nvSpPr>
        <p:spPr>
          <a:xfrm>
            <a:off x="1872050" y="3825300"/>
            <a:ext cx="7197300" cy="10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Travis Harbaugh, Ben Holmes, Anthony House, Cory Johannes, Jose Lopez, Ryan Quigley</a:t>
            </a:r>
            <a:endParaRPr/>
          </a:p>
        </p:txBody>
      </p:sp>
      <p:sp>
        <p:nvSpPr>
          <p:cNvPr id="66" name="Google Shape;66;p13"/>
          <p:cNvSpPr txBox="1"/>
          <p:nvPr/>
        </p:nvSpPr>
        <p:spPr>
          <a:xfrm>
            <a:off x="7693200" y="4675200"/>
            <a:ext cx="14508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</a:rPr>
              <a:t>SDMAY19-27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/>
          <p:nvPr>
            <p:ph type="title"/>
          </p:nvPr>
        </p:nvSpPr>
        <p:spPr>
          <a:xfrm>
            <a:off x="318800" y="19451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DESIGN</a:t>
            </a:r>
            <a:endParaRPr/>
          </a:p>
        </p:txBody>
      </p:sp>
      <p:sp>
        <p:nvSpPr>
          <p:cNvPr id="132" name="Google Shape;132;p22"/>
          <p:cNvSpPr txBox="1"/>
          <p:nvPr/>
        </p:nvSpPr>
        <p:spPr>
          <a:xfrm>
            <a:off x="4871627" y="1008157"/>
            <a:ext cx="3776400" cy="31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AutoNum type="arabicPeriod"/>
            </a:pP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Hardware &amp; Software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AutoNum type="arabicPeriod"/>
            </a:pP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Considerations/Trade-Offs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AutoNum type="arabicPeriod"/>
            </a:pP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Architecture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&amp; Software</a:t>
            </a:r>
            <a:endParaRPr/>
          </a:p>
        </p:txBody>
      </p:sp>
      <p:sp>
        <p:nvSpPr>
          <p:cNvPr id="138" name="Google Shape;138;p23"/>
          <p:cNvSpPr txBox="1"/>
          <p:nvPr/>
        </p:nvSpPr>
        <p:spPr>
          <a:xfrm>
            <a:off x="256032" y="1547682"/>
            <a:ext cx="2743200" cy="30174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oboto"/>
                <a:ea typeface="Roboto"/>
                <a:cs typeface="Roboto"/>
                <a:sym typeface="Roboto"/>
              </a:rPr>
              <a:t>Hardware</a:t>
            </a:r>
            <a:r>
              <a:rPr b="1" lang="en">
                <a:latin typeface="Roboto"/>
                <a:ea typeface="Roboto"/>
                <a:cs typeface="Roboto"/>
                <a:sym typeface="Roboto"/>
              </a:rPr>
              <a:t> 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oboto"/>
              <a:buAutoNum type="arabicPeriod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Android Phones/Tablets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oboto"/>
              <a:buAutoNum type="arabicPeriod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Microsoft Hololens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oboto"/>
              <a:buAutoNum type="arabicPeriod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CentOS Server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" name="Google Shape;139;p23"/>
          <p:cNvSpPr txBox="1"/>
          <p:nvPr/>
        </p:nvSpPr>
        <p:spPr>
          <a:xfrm>
            <a:off x="7693200" y="4675200"/>
            <a:ext cx="14508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SDMAY19-27</a:t>
            </a:r>
            <a:endParaRPr/>
          </a:p>
        </p:txBody>
      </p:sp>
      <p:sp>
        <p:nvSpPr>
          <p:cNvPr id="140" name="Google Shape;140;p23"/>
          <p:cNvSpPr txBox="1"/>
          <p:nvPr/>
        </p:nvSpPr>
        <p:spPr>
          <a:xfrm>
            <a:off x="2999232" y="1545461"/>
            <a:ext cx="27432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rabicPeriod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" sz="1800">
                <a:latin typeface="Roboto"/>
                <a:ea typeface="Roboto"/>
                <a:cs typeface="Roboto"/>
                <a:sym typeface="Roboto"/>
              </a:rPr>
              <a:t>Android Software</a:t>
            </a:r>
            <a:endParaRPr b="1" sz="1800"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lphaLcPeriod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Android OS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lphaLcPeriod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Realm DB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lphaLcPeriod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SocketIO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lphaLcPeriod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Bluetooth/Sound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lphaLcPeriod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Sensor API’s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oboto"/>
              <a:buAutoNum type="arabicPeriod"/>
            </a:pPr>
            <a:r>
              <a:rPr b="1" lang="en" sz="1800">
                <a:latin typeface="Roboto"/>
                <a:ea typeface="Roboto"/>
                <a:cs typeface="Roboto"/>
                <a:sym typeface="Roboto"/>
              </a:rPr>
              <a:t>Hololens Software</a:t>
            </a:r>
            <a:endParaRPr b="1" sz="1800"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lphaLcPeriod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Unity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lphaLcPeriod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Mapbox SDK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lphaLcPeriod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C#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lphaLcPeriod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Window 10 pro OS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1" name="Google Shape;141;p23"/>
          <p:cNvSpPr txBox="1"/>
          <p:nvPr/>
        </p:nvSpPr>
        <p:spPr>
          <a:xfrm>
            <a:off x="5742424" y="1547675"/>
            <a:ext cx="29787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oboto"/>
              <a:buAutoNum type="arabicPeriod" startAt="3"/>
            </a:pPr>
            <a:r>
              <a:rPr b="1" lang="en" sz="1800">
                <a:latin typeface="Roboto"/>
                <a:ea typeface="Roboto"/>
                <a:cs typeface="Roboto"/>
                <a:sym typeface="Roboto"/>
              </a:rPr>
              <a:t>Server/Client Software</a:t>
            </a:r>
            <a:endParaRPr b="1" sz="1800"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lphaLcPeriod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CentOS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lphaLcPeriod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NodeJS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lphaLcPeriod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RethinkDB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lphaLcPeriod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API Endpoints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lphaLcPeriod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SocketIO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lphaLcPeriod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JavaScript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lphaLcPeriod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CSS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lphaLcPeriod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HTML5 Canvas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Considerations/Trade-Offs</a:t>
            </a:r>
            <a:endParaRPr/>
          </a:p>
        </p:txBody>
      </p:sp>
      <p:sp>
        <p:nvSpPr>
          <p:cNvPr id="147" name="Google Shape;147;p24"/>
          <p:cNvSpPr txBox="1"/>
          <p:nvPr/>
        </p:nvSpPr>
        <p:spPr>
          <a:xfrm>
            <a:off x="256032" y="1547682"/>
            <a:ext cx="2743200" cy="30174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Server</a:t>
            </a:r>
            <a:r>
              <a:rPr b="1" lang="en">
                <a:latin typeface="Roboto"/>
                <a:ea typeface="Roboto"/>
                <a:cs typeface="Roboto"/>
                <a:sym typeface="Roboto"/>
              </a:rPr>
              <a:t> 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❖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MongoDB vs RethinkDB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➢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Clients choice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❖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Sockets vs. HTTP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➢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Sockets use TCP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Preserve order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Quicker resolution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4"/>
          <p:cNvSpPr txBox="1"/>
          <p:nvPr/>
        </p:nvSpPr>
        <p:spPr>
          <a:xfrm>
            <a:off x="7693200" y="4675200"/>
            <a:ext cx="14508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SDMAY19-27</a:t>
            </a:r>
            <a:endParaRPr/>
          </a:p>
        </p:txBody>
      </p:sp>
      <p:sp>
        <p:nvSpPr>
          <p:cNvPr id="149" name="Google Shape;149;p24"/>
          <p:cNvSpPr txBox="1"/>
          <p:nvPr/>
        </p:nvSpPr>
        <p:spPr>
          <a:xfrm>
            <a:off x="3200407" y="1547682"/>
            <a:ext cx="2743200" cy="30174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HoloLens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❖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Real Time vs. Delayed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❖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RethinkDB vs. MongoDB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❖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Sockets vs. HTTP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Client/Website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❖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Real Time vs. Delayed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❖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Sockets vs. HTTP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0" name="Google Shape;150;p24"/>
          <p:cNvSpPr txBox="1"/>
          <p:nvPr/>
        </p:nvSpPr>
        <p:spPr>
          <a:xfrm>
            <a:off x="6089132" y="1547682"/>
            <a:ext cx="2743200" cy="30174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Android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❖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Sockets vs. HTTP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❖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Gyroscope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vs. Compass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❖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RSSI vs. Sound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❖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TDOA vs. Short distance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perimeters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❖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Trilateration vs. Short distance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perimeter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❖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Short Distance perimeters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5"/>
          <p:cNvSpPr txBox="1"/>
          <p:nvPr>
            <p:ph type="title"/>
          </p:nvPr>
        </p:nvSpPr>
        <p:spPr>
          <a:xfrm>
            <a:off x="349150" y="285650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Design Architecture </a:t>
            </a:r>
            <a:endParaRPr/>
          </a:p>
        </p:txBody>
      </p:sp>
      <p:sp>
        <p:nvSpPr>
          <p:cNvPr id="156" name="Google Shape;156;p25"/>
          <p:cNvSpPr txBox="1"/>
          <p:nvPr/>
        </p:nvSpPr>
        <p:spPr>
          <a:xfrm>
            <a:off x="7693200" y="4675200"/>
            <a:ext cx="14508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SDMAY19-27</a:t>
            </a:r>
            <a:endParaRPr/>
          </a:p>
        </p:txBody>
      </p:sp>
      <p:sp>
        <p:nvSpPr>
          <p:cNvPr id="157" name="Google Shape;157;p25"/>
          <p:cNvSpPr txBox="1"/>
          <p:nvPr/>
        </p:nvSpPr>
        <p:spPr>
          <a:xfrm>
            <a:off x="6480275" y="1983550"/>
            <a:ext cx="2244900" cy="26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Mobile 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❏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Android 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Backend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❏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CentOS server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Frontend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❏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Microsoft HoloLens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❏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Website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58" name="Google Shape;15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90675"/>
            <a:ext cx="6316862" cy="385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 txBox="1"/>
          <p:nvPr>
            <p:ph type="title"/>
          </p:nvPr>
        </p:nvSpPr>
        <p:spPr>
          <a:xfrm>
            <a:off x="311700" y="1084575"/>
            <a:ext cx="3127500" cy="123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Implementation</a:t>
            </a:r>
            <a:endParaRPr/>
          </a:p>
        </p:txBody>
      </p:sp>
      <p:sp>
        <p:nvSpPr>
          <p:cNvPr id="164" name="Google Shape;164;p26"/>
          <p:cNvSpPr txBox="1"/>
          <p:nvPr/>
        </p:nvSpPr>
        <p:spPr>
          <a:xfrm>
            <a:off x="7693200" y="4675200"/>
            <a:ext cx="14508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SDMAY19-27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7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Front-End</a:t>
            </a:r>
            <a:endParaRPr/>
          </a:p>
        </p:txBody>
      </p:sp>
      <p:pic>
        <p:nvPicPr>
          <p:cNvPr id="170" name="Google Shape;170;p27"/>
          <p:cNvPicPr preferRelativeResize="0"/>
          <p:nvPr/>
        </p:nvPicPr>
        <p:blipFill rotWithShape="1">
          <a:blip r:embed="rId3">
            <a:alphaModFix/>
          </a:blip>
          <a:srcRect b="59135" l="15368" r="0" t="0"/>
          <a:stretch/>
        </p:blipFill>
        <p:spPr>
          <a:xfrm>
            <a:off x="268850" y="1656600"/>
            <a:ext cx="8606300" cy="280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3100" y="1468875"/>
            <a:ext cx="1542337" cy="1542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9000" y="3266300"/>
            <a:ext cx="1573000" cy="15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95725" y="3436825"/>
            <a:ext cx="2145050" cy="123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7"/>
          <p:cNvSpPr txBox="1"/>
          <p:nvPr/>
        </p:nvSpPr>
        <p:spPr>
          <a:xfrm>
            <a:off x="1417800" y="1322225"/>
            <a:ext cx="14775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Roboto"/>
                <a:ea typeface="Roboto"/>
                <a:cs typeface="Roboto"/>
                <a:sym typeface="Roboto"/>
              </a:rPr>
              <a:t>CLIENT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5" name="Google Shape;175;p27"/>
          <p:cNvSpPr txBox="1"/>
          <p:nvPr/>
        </p:nvSpPr>
        <p:spPr>
          <a:xfrm>
            <a:off x="7200650" y="1322225"/>
            <a:ext cx="16746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Roboto"/>
                <a:ea typeface="Roboto"/>
                <a:cs typeface="Roboto"/>
                <a:sym typeface="Roboto"/>
              </a:rPr>
              <a:t>SERVER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6" name="Google Shape;176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28250" y="1853225"/>
            <a:ext cx="1542300" cy="123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70050" y="1852238"/>
            <a:ext cx="1573000" cy="85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Back-End</a:t>
            </a:r>
            <a:endParaRPr/>
          </a:p>
        </p:txBody>
      </p:sp>
      <p:sp>
        <p:nvSpPr>
          <p:cNvPr id="183" name="Google Shape;183;p28"/>
          <p:cNvSpPr txBox="1"/>
          <p:nvPr/>
        </p:nvSpPr>
        <p:spPr>
          <a:xfrm>
            <a:off x="7583075" y="2967250"/>
            <a:ext cx="16806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Roboto"/>
                <a:ea typeface="Roboto"/>
                <a:cs typeface="Roboto"/>
                <a:sym typeface="Roboto"/>
              </a:rPr>
              <a:t>SERVER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4" name="Google Shape;184;p28"/>
          <p:cNvSpPr txBox="1"/>
          <p:nvPr/>
        </p:nvSpPr>
        <p:spPr>
          <a:xfrm>
            <a:off x="0" y="2920475"/>
            <a:ext cx="14775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Roboto"/>
                <a:ea typeface="Roboto"/>
                <a:cs typeface="Roboto"/>
                <a:sym typeface="Roboto"/>
              </a:rPr>
              <a:t>CLIENT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5" name="Google Shape;18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7800" y="1290575"/>
            <a:ext cx="5145267" cy="379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725" y="1541100"/>
            <a:ext cx="2111075" cy="142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Step Tracking Implementation</a:t>
            </a:r>
            <a:endParaRPr/>
          </a:p>
        </p:txBody>
      </p:sp>
      <p:sp>
        <p:nvSpPr>
          <p:cNvPr id="192" name="Google Shape;192;p29"/>
          <p:cNvSpPr txBox="1"/>
          <p:nvPr/>
        </p:nvSpPr>
        <p:spPr>
          <a:xfrm>
            <a:off x="7785725" y="4781000"/>
            <a:ext cx="14508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SDMAY19-27</a:t>
            </a:r>
            <a:endParaRPr/>
          </a:p>
        </p:txBody>
      </p:sp>
      <p:sp>
        <p:nvSpPr>
          <p:cNvPr id="193" name="Google Shape;193;p29"/>
          <p:cNvSpPr txBox="1"/>
          <p:nvPr/>
        </p:nvSpPr>
        <p:spPr>
          <a:xfrm>
            <a:off x="4429800" y="1286600"/>
            <a:ext cx="4714200" cy="3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Step Tracking Algorithm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●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Is acceleration Peaking?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○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Are we recording?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■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No?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3" marL="18288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●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Begin recording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●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Are we recording?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○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Is acceleration below threshold?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■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Yes?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3" marL="18288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●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Finish Step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3" marL="18288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●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Save step to local Realm DB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4" marL="22860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○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Is Websocket connected?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5" marL="27432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■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Yes?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6" marL="32004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●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Send to server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5" marL="27432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■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No?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6" marL="32004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●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Wait for connection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3" marL="18288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●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Set recording to false/repeat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4" name="Google Shape;19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9500" y="1286600"/>
            <a:ext cx="2326891" cy="3714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025" y="1506750"/>
            <a:ext cx="984475" cy="80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9"/>
          <p:cNvSpPr txBox="1"/>
          <p:nvPr/>
        </p:nvSpPr>
        <p:spPr>
          <a:xfrm>
            <a:off x="1033275" y="3393150"/>
            <a:ext cx="547500" cy="84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" name="Google Shape;197;p29"/>
          <p:cNvSpPr txBox="1"/>
          <p:nvPr/>
        </p:nvSpPr>
        <p:spPr>
          <a:xfrm>
            <a:off x="131225" y="1828050"/>
            <a:ext cx="244800" cy="36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0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Sound Re-C</a:t>
            </a:r>
            <a:r>
              <a:rPr lang="en"/>
              <a:t>alibration</a:t>
            </a:r>
            <a:endParaRPr/>
          </a:p>
        </p:txBody>
      </p:sp>
      <p:sp>
        <p:nvSpPr>
          <p:cNvPr id="203" name="Google Shape;203;p30"/>
          <p:cNvSpPr txBox="1"/>
          <p:nvPr/>
        </p:nvSpPr>
        <p:spPr>
          <a:xfrm>
            <a:off x="7793450" y="4774225"/>
            <a:ext cx="14508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SDMAY19-27</a:t>
            </a:r>
            <a:endParaRPr/>
          </a:p>
        </p:txBody>
      </p:sp>
      <p:sp>
        <p:nvSpPr>
          <p:cNvPr id="204" name="Google Shape;204;p30"/>
          <p:cNvSpPr txBox="1"/>
          <p:nvPr/>
        </p:nvSpPr>
        <p:spPr>
          <a:xfrm>
            <a:off x="3677725" y="1281325"/>
            <a:ext cx="5466300" cy="34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Client Side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Sound Re-Calibration Algorithm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●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Client gets initial adjacency list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○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Open socket with first adjacent phone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■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Socket open?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3" marL="18288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●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Server send sound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■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Not open?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3" marL="18288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●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Connect to next server in list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○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Server sound heard?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■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Yes?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3" marL="18288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●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Is client within perimeter?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4" marL="22860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○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No?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5" marL="27432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■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Move client to closest point on perimeter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4" marL="22860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○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Yes?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5" marL="27432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■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Reconnect to this server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■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No?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3" marL="18288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●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Iterate to next adjacent server phone/restart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5" name="Google Shape;20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25" y="1332923"/>
            <a:ext cx="3008627" cy="387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HoloLens </a:t>
            </a:r>
            <a:r>
              <a:rPr lang="en"/>
              <a:t>Implementation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Responsibility and Contributions</a:t>
            </a:r>
            <a:endParaRPr/>
          </a:p>
        </p:txBody>
      </p:sp>
      <p:sp>
        <p:nvSpPr>
          <p:cNvPr id="72" name="Google Shape;72;p14"/>
          <p:cNvSpPr txBox="1"/>
          <p:nvPr/>
        </p:nvSpPr>
        <p:spPr>
          <a:xfrm>
            <a:off x="5194575" y="1484925"/>
            <a:ext cx="3846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Merriweather"/>
                <a:ea typeface="Merriweather"/>
                <a:cs typeface="Merriweather"/>
                <a:sym typeface="Merriweather"/>
              </a:rPr>
              <a:t>Advisor:</a:t>
            </a:r>
            <a:endParaRPr b="1" sz="24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n" sz="2400">
                <a:latin typeface="Merriweather"/>
                <a:ea typeface="Merriweather"/>
                <a:cs typeface="Merriweather"/>
                <a:sym typeface="Merriweather"/>
              </a:rPr>
              <a:t>Daji Qiao</a:t>
            </a:r>
            <a:endParaRPr sz="24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Merriweather"/>
                <a:ea typeface="Merriweather"/>
                <a:cs typeface="Merriweather"/>
                <a:sym typeface="Merriweather"/>
              </a:rPr>
              <a:t>Client:</a:t>
            </a:r>
            <a:endParaRPr b="1" sz="24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erriweather"/>
                <a:ea typeface="Merriweather"/>
                <a:cs typeface="Merriweather"/>
                <a:sym typeface="Merriweather"/>
              </a:rPr>
              <a:t>Andrew Guillemette</a:t>
            </a: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ette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311725" y="1484925"/>
            <a:ext cx="4408200" cy="27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Travis Harbaugh</a:t>
            </a:r>
            <a:endParaRPr b="1" sz="18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❏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Hololens/Android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Ben Holmes</a:t>
            </a:r>
            <a:endParaRPr b="1" sz="18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❏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Android/Bluetooth/Sound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Anthony House &amp; Jose Lopez </a:t>
            </a:r>
            <a:endParaRPr b="1" sz="1800"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❏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Frontend/Backend/Server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Ryan</a:t>
            </a:r>
            <a:r>
              <a:rPr b="1" lang="en" sz="1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 Quigley</a:t>
            </a:r>
            <a:endParaRPr b="1" sz="1800"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❏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Android/Step Tracking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Cory Johannes</a:t>
            </a:r>
            <a:endParaRPr b="1" sz="1800"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❏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Frontend/Research</a:t>
            </a:r>
            <a:endParaRPr sz="1600"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7693200" y="4675200"/>
            <a:ext cx="14508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SDMAY19-27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"/>
            <a:ext cx="9143999" cy="3685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 txBox="1"/>
          <p:nvPr>
            <p:ph type="title"/>
          </p:nvPr>
        </p:nvSpPr>
        <p:spPr>
          <a:xfrm>
            <a:off x="236900" y="18927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4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Interface Testing</a:t>
            </a:r>
            <a:endParaRPr/>
          </a:p>
        </p:txBody>
      </p:sp>
      <p:sp>
        <p:nvSpPr>
          <p:cNvPr id="226" name="Google Shape;226;p34"/>
          <p:cNvSpPr txBox="1"/>
          <p:nvPr/>
        </p:nvSpPr>
        <p:spPr>
          <a:xfrm>
            <a:off x="7693200" y="4675200"/>
            <a:ext cx="14508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SDMAY19-27</a:t>
            </a:r>
            <a:endParaRPr/>
          </a:p>
        </p:txBody>
      </p:sp>
      <p:sp>
        <p:nvSpPr>
          <p:cNvPr id="227" name="Google Shape;227;p34"/>
          <p:cNvSpPr txBox="1"/>
          <p:nvPr/>
        </p:nvSpPr>
        <p:spPr>
          <a:xfrm>
            <a:off x="110875" y="1337650"/>
            <a:ext cx="6960300" cy="28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Website: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Compared calculated path to actual path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True end location vs 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calculated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 end location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True turn location vs 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calculated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 turn location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Walk paths and verify data is correctly displayed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Hololens: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Similar to the website testing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8" name="Google Shape;22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1850" y="0"/>
            <a:ext cx="2592150" cy="473645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4"/>
          <p:cNvSpPr txBox="1"/>
          <p:nvPr/>
        </p:nvSpPr>
        <p:spPr>
          <a:xfrm>
            <a:off x="3864125" y="3737450"/>
            <a:ext cx="30183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oboto"/>
              <a:buChar char="●"/>
            </a:pPr>
            <a:r>
              <a:rPr lang="en" sz="2400">
                <a:latin typeface="Roboto"/>
                <a:ea typeface="Roboto"/>
                <a:cs typeface="Roboto"/>
                <a:sym typeface="Roboto"/>
              </a:rPr>
              <a:t>True</a:t>
            </a:r>
            <a:r>
              <a:rPr lang="en" sz="24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400">
                <a:latin typeface="Roboto"/>
                <a:ea typeface="Roboto"/>
                <a:cs typeface="Roboto"/>
                <a:sym typeface="Roboto"/>
              </a:rPr>
              <a:t>Path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Roboto"/>
              <a:buChar char="●"/>
            </a:pPr>
            <a:r>
              <a:rPr lang="en" sz="2400">
                <a:latin typeface="Roboto"/>
                <a:ea typeface="Roboto"/>
                <a:cs typeface="Roboto"/>
                <a:sym typeface="Roboto"/>
              </a:rPr>
              <a:t>Calculated</a:t>
            </a:r>
            <a:r>
              <a:rPr lang="en" sz="24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400">
                <a:latin typeface="Roboto"/>
                <a:ea typeface="Roboto"/>
                <a:cs typeface="Roboto"/>
                <a:sym typeface="Roboto"/>
              </a:rPr>
              <a:t>Path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Turn Path Accuracy</a:t>
            </a:r>
            <a:endParaRPr/>
          </a:p>
        </p:txBody>
      </p:sp>
      <p:pic>
        <p:nvPicPr>
          <p:cNvPr id="235" name="Google Shape;23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9081" y="0"/>
            <a:ext cx="281491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5"/>
          <p:cNvSpPr txBox="1"/>
          <p:nvPr/>
        </p:nvSpPr>
        <p:spPr>
          <a:xfrm>
            <a:off x="441625" y="1781500"/>
            <a:ext cx="4130400" cy="28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Turn </a:t>
            </a:r>
            <a:r>
              <a:rPr lang="en" sz="3000"/>
              <a:t>Path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Average Drift: 0.462m</a:t>
            </a:r>
            <a:endParaRPr sz="3000"/>
          </a:p>
        </p:txBody>
      </p:sp>
      <p:sp>
        <p:nvSpPr>
          <p:cNvPr id="237" name="Google Shape;237;p35"/>
          <p:cNvSpPr txBox="1"/>
          <p:nvPr/>
        </p:nvSpPr>
        <p:spPr>
          <a:xfrm>
            <a:off x="3175525" y="4144500"/>
            <a:ext cx="31536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oboto"/>
              <a:buChar char="●"/>
            </a:pPr>
            <a:r>
              <a:rPr lang="en" sz="2400">
                <a:latin typeface="Roboto"/>
                <a:ea typeface="Roboto"/>
                <a:cs typeface="Roboto"/>
                <a:sym typeface="Roboto"/>
              </a:rPr>
              <a:t>True</a:t>
            </a:r>
            <a:r>
              <a:rPr lang="en" sz="24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400">
                <a:latin typeface="Roboto"/>
                <a:ea typeface="Roboto"/>
                <a:cs typeface="Roboto"/>
                <a:sym typeface="Roboto"/>
              </a:rPr>
              <a:t>Path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Roboto"/>
              <a:buChar char="●"/>
            </a:pPr>
            <a:r>
              <a:rPr lang="en" sz="2400">
                <a:latin typeface="Roboto"/>
                <a:ea typeface="Roboto"/>
                <a:cs typeface="Roboto"/>
                <a:sym typeface="Roboto"/>
              </a:rPr>
              <a:t>Calculated</a:t>
            </a:r>
            <a:r>
              <a:rPr lang="en" sz="24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400">
                <a:latin typeface="Roboto"/>
                <a:ea typeface="Roboto"/>
                <a:cs typeface="Roboto"/>
                <a:sym typeface="Roboto"/>
              </a:rPr>
              <a:t>Path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6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Straight Path Accuracy</a:t>
            </a:r>
            <a:endParaRPr/>
          </a:p>
        </p:txBody>
      </p:sp>
      <p:sp>
        <p:nvSpPr>
          <p:cNvPr id="243" name="Google Shape;243;p36"/>
          <p:cNvSpPr txBox="1"/>
          <p:nvPr/>
        </p:nvSpPr>
        <p:spPr>
          <a:xfrm>
            <a:off x="441625" y="1781500"/>
            <a:ext cx="4327800" cy="28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Straight Path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Average Drift: 0.58m</a:t>
            </a:r>
            <a:endParaRPr sz="3000"/>
          </a:p>
        </p:txBody>
      </p:sp>
      <p:pic>
        <p:nvPicPr>
          <p:cNvPr id="244" name="Google Shape;24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6833" y="0"/>
            <a:ext cx="257716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6"/>
          <p:cNvSpPr txBox="1"/>
          <p:nvPr/>
        </p:nvSpPr>
        <p:spPr>
          <a:xfrm>
            <a:off x="3175525" y="4144500"/>
            <a:ext cx="32277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oboto"/>
              <a:buChar char="●"/>
            </a:pPr>
            <a:r>
              <a:rPr lang="en" sz="2400">
                <a:latin typeface="Roboto"/>
                <a:ea typeface="Roboto"/>
                <a:cs typeface="Roboto"/>
                <a:sym typeface="Roboto"/>
              </a:rPr>
              <a:t>True</a:t>
            </a:r>
            <a:r>
              <a:rPr lang="en" sz="24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400">
                <a:latin typeface="Roboto"/>
                <a:ea typeface="Roboto"/>
                <a:cs typeface="Roboto"/>
                <a:sym typeface="Roboto"/>
              </a:rPr>
              <a:t>Path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Roboto"/>
              <a:buChar char="●"/>
            </a:pPr>
            <a:r>
              <a:rPr lang="en" sz="2400">
                <a:latin typeface="Roboto"/>
                <a:ea typeface="Roboto"/>
                <a:cs typeface="Roboto"/>
                <a:sym typeface="Roboto"/>
              </a:rPr>
              <a:t>Calculated</a:t>
            </a:r>
            <a:r>
              <a:rPr lang="en" sz="24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400">
                <a:latin typeface="Roboto"/>
                <a:ea typeface="Roboto"/>
                <a:cs typeface="Roboto"/>
                <a:sym typeface="Roboto"/>
              </a:rPr>
              <a:t>Path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7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Loop Path Accuracy</a:t>
            </a:r>
            <a:endParaRPr/>
          </a:p>
        </p:txBody>
      </p:sp>
      <p:sp>
        <p:nvSpPr>
          <p:cNvPr id="251" name="Google Shape;251;p37"/>
          <p:cNvSpPr txBox="1"/>
          <p:nvPr/>
        </p:nvSpPr>
        <p:spPr>
          <a:xfrm>
            <a:off x="441625" y="1781500"/>
            <a:ext cx="4319100" cy="28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Loop </a:t>
            </a:r>
            <a:r>
              <a:rPr lang="en" sz="3000"/>
              <a:t>Path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Average Drift: 1.108m</a:t>
            </a:r>
            <a:endParaRPr sz="3000"/>
          </a:p>
        </p:txBody>
      </p:sp>
      <p:pic>
        <p:nvPicPr>
          <p:cNvPr id="252" name="Google Shape;25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6864" y="0"/>
            <a:ext cx="257713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7"/>
          <p:cNvSpPr txBox="1"/>
          <p:nvPr/>
        </p:nvSpPr>
        <p:spPr>
          <a:xfrm>
            <a:off x="3298450" y="4144500"/>
            <a:ext cx="29985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oboto"/>
              <a:buChar char="●"/>
            </a:pPr>
            <a:r>
              <a:rPr lang="en" sz="2400">
                <a:latin typeface="Roboto"/>
                <a:ea typeface="Roboto"/>
                <a:cs typeface="Roboto"/>
                <a:sym typeface="Roboto"/>
              </a:rPr>
              <a:t>True</a:t>
            </a:r>
            <a:r>
              <a:rPr lang="en" sz="24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400">
                <a:latin typeface="Roboto"/>
                <a:ea typeface="Roboto"/>
                <a:cs typeface="Roboto"/>
                <a:sym typeface="Roboto"/>
              </a:rPr>
              <a:t>Path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Roboto"/>
              <a:buChar char="●"/>
            </a:pPr>
            <a:r>
              <a:rPr lang="en" sz="2400">
                <a:latin typeface="Roboto"/>
                <a:ea typeface="Roboto"/>
                <a:cs typeface="Roboto"/>
                <a:sym typeface="Roboto"/>
              </a:rPr>
              <a:t>Calculated</a:t>
            </a:r>
            <a:r>
              <a:rPr lang="en" sz="24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400">
                <a:latin typeface="Roboto"/>
                <a:ea typeface="Roboto"/>
                <a:cs typeface="Roboto"/>
                <a:sym typeface="Roboto"/>
              </a:rPr>
              <a:t>Path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Long Path Accuracy</a:t>
            </a:r>
            <a:endParaRPr/>
          </a:p>
        </p:txBody>
      </p:sp>
      <p:sp>
        <p:nvSpPr>
          <p:cNvPr id="259" name="Google Shape;259;p38"/>
          <p:cNvSpPr txBox="1"/>
          <p:nvPr/>
        </p:nvSpPr>
        <p:spPr>
          <a:xfrm>
            <a:off x="78325" y="1781500"/>
            <a:ext cx="3402000" cy="28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Long </a:t>
            </a:r>
            <a:r>
              <a:rPr lang="en" sz="2400"/>
              <a:t>Path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Average Drift: 1.21m</a:t>
            </a:r>
            <a:endParaRPr sz="2400"/>
          </a:p>
        </p:txBody>
      </p:sp>
      <p:pic>
        <p:nvPicPr>
          <p:cNvPr id="260" name="Google Shape;26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0325" y="1568025"/>
            <a:ext cx="5663675" cy="3575476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8"/>
          <p:cNvSpPr txBox="1"/>
          <p:nvPr/>
        </p:nvSpPr>
        <p:spPr>
          <a:xfrm>
            <a:off x="78325" y="4144500"/>
            <a:ext cx="34020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oboto"/>
              <a:buChar char="●"/>
            </a:pPr>
            <a:r>
              <a:rPr lang="en" sz="2400">
                <a:latin typeface="Roboto"/>
                <a:ea typeface="Roboto"/>
                <a:cs typeface="Roboto"/>
                <a:sym typeface="Roboto"/>
              </a:rPr>
              <a:t>True</a:t>
            </a:r>
            <a:r>
              <a:rPr lang="en" sz="24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400">
                <a:latin typeface="Roboto"/>
                <a:ea typeface="Roboto"/>
                <a:cs typeface="Roboto"/>
                <a:sym typeface="Roboto"/>
              </a:rPr>
              <a:t>Path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Roboto"/>
              <a:buChar char="●"/>
            </a:pPr>
            <a:r>
              <a:rPr lang="en" sz="2400">
                <a:latin typeface="Roboto"/>
                <a:ea typeface="Roboto"/>
                <a:cs typeface="Roboto"/>
                <a:sym typeface="Roboto"/>
              </a:rPr>
              <a:t>Calculated</a:t>
            </a:r>
            <a:r>
              <a:rPr lang="en" sz="24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400">
                <a:latin typeface="Roboto"/>
                <a:ea typeface="Roboto"/>
                <a:cs typeface="Roboto"/>
                <a:sym typeface="Roboto"/>
              </a:rPr>
              <a:t>Path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9"/>
          <p:cNvSpPr txBox="1"/>
          <p:nvPr>
            <p:ph type="title"/>
          </p:nvPr>
        </p:nvSpPr>
        <p:spPr>
          <a:xfrm>
            <a:off x="289275" y="1990000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0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Demo</a:t>
            </a:r>
            <a:endParaRPr/>
          </a:p>
        </p:txBody>
      </p:sp>
      <p:pic>
        <p:nvPicPr>
          <p:cNvPr id="272" name="Google Shape;272;p40" title="2019-04-30_17-00-55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025" y="1428850"/>
            <a:ext cx="558895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1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Demo</a:t>
            </a:r>
            <a:endParaRPr/>
          </a:p>
        </p:txBody>
      </p:sp>
      <p:pic>
        <p:nvPicPr>
          <p:cNvPr id="278" name="Google Shape;27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>
            <a:off x="304225" y="183287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80" name="Google Shape;80;p15"/>
          <p:cNvSpPr txBox="1"/>
          <p:nvPr/>
        </p:nvSpPr>
        <p:spPr>
          <a:xfrm>
            <a:off x="7693200" y="4675200"/>
            <a:ext cx="14508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SDMAY19-27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2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</a:t>
            </a:r>
            <a:r>
              <a:rPr lang="en"/>
              <a:t> Demo</a:t>
            </a:r>
            <a:endParaRPr/>
          </a:p>
        </p:txBody>
      </p:sp>
      <p:pic>
        <p:nvPicPr>
          <p:cNvPr id="284" name="Google Shape;284;p42" title="HoloLensDemo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25" y="1521350"/>
            <a:ext cx="5755225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2"/>
          <p:cNvSpPr txBox="1"/>
          <p:nvPr/>
        </p:nvSpPr>
        <p:spPr>
          <a:xfrm>
            <a:off x="7693200" y="4675200"/>
            <a:ext cx="14508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SDMAY19-27</a:t>
            </a:r>
            <a:endParaRPr/>
          </a:p>
        </p:txBody>
      </p:sp>
      <p:sp>
        <p:nvSpPr>
          <p:cNvPr id="286" name="Google Shape;286;p42"/>
          <p:cNvSpPr txBox="1"/>
          <p:nvPr/>
        </p:nvSpPr>
        <p:spPr>
          <a:xfrm>
            <a:off x="7057300" y="2390250"/>
            <a:ext cx="1643400" cy="12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https://drive.google.com/file/d/1wBnc5b3UdBhAsLzBRnds6q6GgeyzSrgB/view?usp=sharing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3"/>
          <p:cNvSpPr txBox="1"/>
          <p:nvPr>
            <p:ph type="title"/>
          </p:nvPr>
        </p:nvSpPr>
        <p:spPr>
          <a:xfrm>
            <a:off x="289275" y="1990000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4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Accomplishments</a:t>
            </a:r>
            <a:endParaRPr/>
          </a:p>
        </p:txBody>
      </p:sp>
      <p:sp>
        <p:nvSpPr>
          <p:cNvPr id="297" name="Google Shape;297;p44"/>
          <p:cNvSpPr txBox="1"/>
          <p:nvPr/>
        </p:nvSpPr>
        <p:spPr>
          <a:xfrm>
            <a:off x="7693200" y="4675200"/>
            <a:ext cx="14508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SDMAY19-27</a:t>
            </a:r>
            <a:endParaRPr/>
          </a:p>
        </p:txBody>
      </p:sp>
      <p:sp>
        <p:nvSpPr>
          <p:cNvPr id="298" name="Google Shape;298;p44"/>
          <p:cNvSpPr txBox="1"/>
          <p:nvPr/>
        </p:nvSpPr>
        <p:spPr>
          <a:xfrm>
            <a:off x="441625" y="1781500"/>
            <a:ext cx="6396900" cy="28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Developed an Android application to use accelerometer and gyroscope to track a users steps and approximate their location, and send this information to a database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Created a server to handle, analyze, and present upon data from application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Made an extension for system that works with Microsoft Hololens to display data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</a:t>
            </a:r>
            <a:r>
              <a:rPr lang="en"/>
              <a:t>Work</a:t>
            </a:r>
            <a:endParaRPr/>
          </a:p>
        </p:txBody>
      </p:sp>
      <p:sp>
        <p:nvSpPr>
          <p:cNvPr id="304" name="Google Shape;304;p45"/>
          <p:cNvSpPr txBox="1"/>
          <p:nvPr/>
        </p:nvSpPr>
        <p:spPr>
          <a:xfrm>
            <a:off x="7693200" y="4675200"/>
            <a:ext cx="14508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SDMAY19-27</a:t>
            </a:r>
            <a:endParaRPr/>
          </a:p>
        </p:txBody>
      </p:sp>
      <p:sp>
        <p:nvSpPr>
          <p:cNvPr id="305" name="Google Shape;305;p45"/>
          <p:cNvSpPr txBox="1"/>
          <p:nvPr/>
        </p:nvSpPr>
        <p:spPr>
          <a:xfrm>
            <a:off x="441625" y="1476700"/>
            <a:ext cx="6396900" cy="28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Automatic time playback based on a given date-time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Data scrubber for daily playback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Full day of tracking and recording data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Recording accuracy and getting precise x, y scales for each user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Potential for machine learning integration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Using 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web workers or RPC to C / Java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 for Dijkstra’s Algorithm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Implementing Beacons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6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HoloLens </a:t>
            </a:r>
            <a:r>
              <a:rPr lang="en"/>
              <a:t>Future Work</a:t>
            </a:r>
            <a:endParaRPr/>
          </a:p>
        </p:txBody>
      </p:sp>
      <p:sp>
        <p:nvSpPr>
          <p:cNvPr id="311" name="Google Shape;311;p46"/>
          <p:cNvSpPr txBox="1"/>
          <p:nvPr/>
        </p:nvSpPr>
        <p:spPr>
          <a:xfrm>
            <a:off x="7693200" y="4675200"/>
            <a:ext cx="14508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SDMAY19-27</a:t>
            </a:r>
            <a:endParaRPr/>
          </a:p>
        </p:txBody>
      </p:sp>
      <p:pic>
        <p:nvPicPr>
          <p:cNvPr id="312" name="Google Shape;31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50" y="1277025"/>
            <a:ext cx="6755263" cy="3866473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6"/>
          <p:cNvSpPr txBox="1"/>
          <p:nvPr/>
        </p:nvSpPr>
        <p:spPr>
          <a:xfrm>
            <a:off x="6613500" y="1331800"/>
            <a:ext cx="2530500" cy="14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-"/>
            </a:pPr>
            <a:r>
              <a:rPr lang="en" sz="2400">
                <a:latin typeface="Roboto"/>
                <a:ea typeface="Roboto"/>
                <a:cs typeface="Roboto"/>
                <a:sym typeface="Roboto"/>
              </a:rPr>
              <a:t>Currently implemented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7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HoloLens Future Work</a:t>
            </a:r>
            <a:endParaRPr/>
          </a:p>
        </p:txBody>
      </p:sp>
      <p:pic>
        <p:nvPicPr>
          <p:cNvPr id="319" name="Google Shape;31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52000"/>
            <a:ext cx="5633875" cy="363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7"/>
          <p:cNvSpPr txBox="1"/>
          <p:nvPr/>
        </p:nvSpPr>
        <p:spPr>
          <a:xfrm>
            <a:off x="5900675" y="3010725"/>
            <a:ext cx="2931600" cy="15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Software Used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-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WRLD sdk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-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QGIS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-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Unity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-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Unity UI Components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1" name="Google Shape;321;p47"/>
          <p:cNvSpPr txBox="1"/>
          <p:nvPr/>
        </p:nvSpPr>
        <p:spPr>
          <a:xfrm>
            <a:off x="7693200" y="4675200"/>
            <a:ext cx="14508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SDMAY19-27</a:t>
            </a:r>
            <a:endParaRPr/>
          </a:p>
        </p:txBody>
      </p:sp>
      <p:sp>
        <p:nvSpPr>
          <p:cNvPr id="322" name="Google Shape;322;p47"/>
          <p:cNvSpPr txBox="1"/>
          <p:nvPr/>
        </p:nvSpPr>
        <p:spPr>
          <a:xfrm>
            <a:off x="5900675" y="1461775"/>
            <a:ext cx="2826600" cy="15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 Use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-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WRLD sdk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-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QGIS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-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Unity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-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Unity UI Components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8"/>
          <p:cNvSpPr txBox="1"/>
          <p:nvPr/>
        </p:nvSpPr>
        <p:spPr>
          <a:xfrm>
            <a:off x="7693200" y="4675200"/>
            <a:ext cx="14508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SDMAY19-27</a:t>
            </a:r>
            <a:endParaRPr/>
          </a:p>
        </p:txBody>
      </p:sp>
      <p:pic>
        <p:nvPicPr>
          <p:cNvPr id="328" name="Google Shape;32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7325"/>
            <a:ext cx="7431027" cy="506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75" y="61650"/>
            <a:ext cx="8839202" cy="3935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0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Learned</a:t>
            </a:r>
            <a:endParaRPr/>
          </a:p>
        </p:txBody>
      </p:sp>
      <p:sp>
        <p:nvSpPr>
          <p:cNvPr id="339" name="Google Shape;339;p50"/>
          <p:cNvSpPr txBox="1"/>
          <p:nvPr/>
        </p:nvSpPr>
        <p:spPr>
          <a:xfrm>
            <a:off x="7693200" y="4675200"/>
            <a:ext cx="14508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SDMAY19-27</a:t>
            </a:r>
            <a:endParaRPr/>
          </a:p>
        </p:txBody>
      </p:sp>
      <p:sp>
        <p:nvSpPr>
          <p:cNvPr id="340" name="Google Shape;340;p50"/>
          <p:cNvSpPr txBox="1"/>
          <p:nvPr/>
        </p:nvSpPr>
        <p:spPr>
          <a:xfrm>
            <a:off x="140325" y="1387563"/>
            <a:ext cx="6396900" cy="28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What approach of problem solving did we used?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Waterfall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Clear deliverable with specific milestones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Team Building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Delegation of work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Designating roles to capitalize on strengths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Multiple viewpoints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Asking for help when needed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Researching similar work to get ideas and improve solution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1" name="Google Shape;34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0300" y="1447125"/>
            <a:ext cx="2833850" cy="212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1"/>
          <p:cNvSpPr txBox="1"/>
          <p:nvPr/>
        </p:nvSpPr>
        <p:spPr>
          <a:xfrm>
            <a:off x="1983100" y="2357650"/>
            <a:ext cx="4227900" cy="16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Oswald Medium"/>
                <a:ea typeface="Oswald Medium"/>
                <a:cs typeface="Oswald Medium"/>
                <a:sym typeface="Oswald Medium"/>
              </a:rPr>
              <a:t>THANK YOU!</a:t>
            </a:r>
            <a:endParaRPr sz="2400"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swald SemiBold"/>
                <a:ea typeface="Oswald SemiBold"/>
                <a:cs typeface="Oswald SemiBold"/>
                <a:sym typeface="Oswald SemiBold"/>
              </a:rPr>
              <a:t>ANY QUESTIONS?</a:t>
            </a:r>
            <a:endParaRPr sz="1800"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sdmay19-27@iastate.edu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347" name="Google Shape;347;p51"/>
          <p:cNvSpPr txBox="1"/>
          <p:nvPr/>
        </p:nvSpPr>
        <p:spPr>
          <a:xfrm>
            <a:off x="7693200" y="4675200"/>
            <a:ext cx="14508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SDMAY19-27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type="title"/>
          </p:nvPr>
        </p:nvSpPr>
        <p:spPr>
          <a:xfrm>
            <a:off x="311700" y="29887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Operating Environment</a:t>
            </a:r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5538" y="1361938"/>
            <a:ext cx="2571750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1725" y="3228975"/>
            <a:ext cx="2390775" cy="191452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481125" y="1661375"/>
            <a:ext cx="4168800" cy="11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●"/>
            </a:pP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Dangerous materials/obstacles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●"/>
            </a:pP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Inclement weather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●"/>
            </a:pP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Indoor/Outdoor/Underground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7693200" y="4675200"/>
            <a:ext cx="14508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SDMAY19-27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2"/>
          <p:cNvSpPr txBox="1"/>
          <p:nvPr>
            <p:ph type="title"/>
          </p:nvPr>
        </p:nvSpPr>
        <p:spPr>
          <a:xfrm>
            <a:off x="289275" y="1990000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Index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3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Front-End </a:t>
            </a:r>
            <a:r>
              <a:rPr lang="en"/>
              <a:t>Implementation</a:t>
            </a:r>
            <a:endParaRPr/>
          </a:p>
        </p:txBody>
      </p:sp>
      <p:pic>
        <p:nvPicPr>
          <p:cNvPr id="358" name="Google Shape;358;p53"/>
          <p:cNvPicPr preferRelativeResize="0"/>
          <p:nvPr/>
        </p:nvPicPr>
        <p:blipFill rotWithShape="1">
          <a:blip r:embed="rId3">
            <a:alphaModFix/>
          </a:blip>
          <a:srcRect b="59135" l="15368" r="0" t="0"/>
          <a:stretch/>
        </p:blipFill>
        <p:spPr>
          <a:xfrm>
            <a:off x="268850" y="1656600"/>
            <a:ext cx="8606300" cy="280362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53"/>
          <p:cNvSpPr txBox="1"/>
          <p:nvPr/>
        </p:nvSpPr>
        <p:spPr>
          <a:xfrm>
            <a:off x="1417800" y="1322225"/>
            <a:ext cx="24651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Roboto"/>
                <a:ea typeface="Roboto"/>
                <a:cs typeface="Roboto"/>
                <a:sym typeface="Roboto"/>
              </a:rPr>
              <a:t>CLIENT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0" name="Google Shape;360;p53"/>
          <p:cNvSpPr txBox="1"/>
          <p:nvPr/>
        </p:nvSpPr>
        <p:spPr>
          <a:xfrm>
            <a:off x="7200375" y="1322225"/>
            <a:ext cx="16320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Roboto"/>
                <a:ea typeface="Roboto"/>
                <a:cs typeface="Roboto"/>
                <a:sym typeface="Roboto"/>
              </a:rPr>
              <a:t>SERVER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4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Back-End Implementation</a:t>
            </a:r>
            <a:endParaRPr/>
          </a:p>
        </p:txBody>
      </p:sp>
      <p:pic>
        <p:nvPicPr>
          <p:cNvPr id="366" name="Google Shape;366;p54"/>
          <p:cNvPicPr preferRelativeResize="0"/>
          <p:nvPr/>
        </p:nvPicPr>
        <p:blipFill rotWithShape="1">
          <a:blip r:embed="rId3">
            <a:alphaModFix/>
          </a:blip>
          <a:srcRect b="0" l="0" r="1652" t="0"/>
          <a:stretch/>
        </p:blipFill>
        <p:spPr>
          <a:xfrm>
            <a:off x="1602500" y="1274825"/>
            <a:ext cx="6024525" cy="4009225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54"/>
          <p:cNvSpPr txBox="1"/>
          <p:nvPr/>
        </p:nvSpPr>
        <p:spPr>
          <a:xfrm>
            <a:off x="588225" y="1922700"/>
            <a:ext cx="24651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Roboto"/>
                <a:ea typeface="Roboto"/>
                <a:cs typeface="Roboto"/>
                <a:sym typeface="Roboto"/>
              </a:rPr>
              <a:t>CLIENT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8" name="Google Shape;368;p54"/>
          <p:cNvSpPr txBox="1"/>
          <p:nvPr/>
        </p:nvSpPr>
        <p:spPr>
          <a:xfrm>
            <a:off x="7627025" y="1922700"/>
            <a:ext cx="18468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Roboto"/>
                <a:ea typeface="Roboto"/>
                <a:cs typeface="Roboto"/>
                <a:sym typeface="Roboto"/>
              </a:rPr>
              <a:t>SERVER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Gyroscope Implementation</a:t>
            </a:r>
            <a:endParaRPr/>
          </a:p>
        </p:txBody>
      </p:sp>
      <p:sp>
        <p:nvSpPr>
          <p:cNvPr id="374" name="Google Shape;374;p55"/>
          <p:cNvSpPr txBox="1"/>
          <p:nvPr/>
        </p:nvSpPr>
        <p:spPr>
          <a:xfrm>
            <a:off x="7693200" y="4675200"/>
            <a:ext cx="14508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SDMAY19-27</a:t>
            </a:r>
            <a:endParaRPr/>
          </a:p>
        </p:txBody>
      </p:sp>
      <p:sp>
        <p:nvSpPr>
          <p:cNvPr id="375" name="Google Shape;375;p55"/>
          <p:cNvSpPr txBox="1"/>
          <p:nvPr/>
        </p:nvSpPr>
        <p:spPr>
          <a:xfrm>
            <a:off x="441625" y="1781500"/>
            <a:ext cx="6396900" cy="28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Androids Gyroscope sensor gives you radians per second.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When gyroscope gets a new event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Add event value to current rotation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Degrees = rotation *180/PI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6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Dijkstra’s Algorithm</a:t>
            </a:r>
            <a:endParaRPr/>
          </a:p>
        </p:txBody>
      </p:sp>
      <p:pic>
        <p:nvPicPr>
          <p:cNvPr id="381" name="Google Shape;38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9200" y="361950"/>
            <a:ext cx="4419600" cy="44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7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Dijkstra Algorithm</a:t>
            </a:r>
            <a:endParaRPr/>
          </a:p>
        </p:txBody>
      </p:sp>
      <p:pic>
        <p:nvPicPr>
          <p:cNvPr id="387" name="Google Shape;38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77025"/>
            <a:ext cx="8839200" cy="2953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8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Dijkstra </a:t>
            </a:r>
            <a:r>
              <a:rPr lang="en"/>
              <a:t>Algorithm</a:t>
            </a:r>
            <a:r>
              <a:rPr lang="en"/>
              <a:t> (Continued)</a:t>
            </a:r>
            <a:endParaRPr/>
          </a:p>
        </p:txBody>
      </p:sp>
      <p:pic>
        <p:nvPicPr>
          <p:cNvPr id="393" name="Google Shape;39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77025"/>
            <a:ext cx="5897726" cy="3714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Plan Overview</a:t>
            </a:r>
            <a:endParaRPr/>
          </a:p>
        </p:txBody>
      </p:sp>
      <p:sp>
        <p:nvSpPr>
          <p:cNvPr id="95" name="Google Shape;95;p17"/>
          <p:cNvSpPr txBox="1"/>
          <p:nvPr/>
        </p:nvSpPr>
        <p:spPr>
          <a:xfrm>
            <a:off x="655325" y="1526000"/>
            <a:ext cx="5301300" cy="25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Problem </a:t>
            </a:r>
            <a:r>
              <a:rPr lang="en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Description</a:t>
            </a:r>
            <a:endParaRPr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erriweather"/>
              <a:buChar char="-"/>
            </a:pPr>
            <a:r>
              <a:rPr lang="en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No way of </a:t>
            </a:r>
            <a:r>
              <a:rPr lang="en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tracking personnel </a:t>
            </a:r>
            <a:r>
              <a:rPr lang="en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n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in construction zones</a:t>
            </a:r>
            <a:endParaRPr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erriweather"/>
              <a:buChar char="-"/>
            </a:pPr>
            <a:r>
              <a:rPr lang="en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GPS has 3 meter accuracy and interferes with steel, concrete, and other large objects</a:t>
            </a:r>
            <a:endParaRPr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Project Goals</a:t>
            </a:r>
            <a:endParaRPr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erriweather"/>
              <a:buChar char="-"/>
            </a:pPr>
            <a:r>
              <a:rPr lang="en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Create a mobile application track an user position on site. </a:t>
            </a:r>
            <a:endParaRPr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erriweather"/>
              <a:buChar char="-"/>
            </a:pPr>
            <a:r>
              <a:rPr lang="en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Create a indoor visualization to allow user tracking within zones of a construction site. </a:t>
            </a:r>
            <a:endParaRPr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7693200" y="4675200"/>
            <a:ext cx="14508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SDMAY19-27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Diagram</a:t>
            </a:r>
            <a:endParaRPr/>
          </a:p>
        </p:txBody>
      </p:sp>
      <p:sp>
        <p:nvSpPr>
          <p:cNvPr id="102" name="Google Shape;102;p18"/>
          <p:cNvSpPr txBox="1"/>
          <p:nvPr/>
        </p:nvSpPr>
        <p:spPr>
          <a:xfrm>
            <a:off x="7693200" y="4675200"/>
            <a:ext cx="14508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SDMAY19-27</a:t>
            </a:r>
            <a:endParaRPr/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225" y="1645825"/>
            <a:ext cx="8841549" cy="278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>
            <p:ph type="title"/>
          </p:nvPr>
        </p:nvSpPr>
        <p:spPr>
          <a:xfrm>
            <a:off x="319225" y="1847825"/>
            <a:ext cx="32277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</a:t>
            </a:r>
            <a:endParaRPr/>
          </a:p>
        </p:txBody>
      </p:sp>
      <p:sp>
        <p:nvSpPr>
          <p:cNvPr id="109" name="Google Shape;109;p19"/>
          <p:cNvSpPr txBox="1"/>
          <p:nvPr/>
        </p:nvSpPr>
        <p:spPr>
          <a:xfrm>
            <a:off x="4124075" y="804475"/>
            <a:ext cx="3777600" cy="31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AutoNum type="arabicPeriod"/>
            </a:pP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Functional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AutoNum type="arabicPeriod"/>
            </a:pP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Non-</a:t>
            </a: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Functional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Functional Requirements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115" name="Google Shape;115;p20"/>
          <p:cNvSpPr txBox="1"/>
          <p:nvPr/>
        </p:nvSpPr>
        <p:spPr>
          <a:xfrm>
            <a:off x="256032" y="1460400"/>
            <a:ext cx="50292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●"/>
            </a:pP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Distance Accuracy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○"/>
            </a:pP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1 meter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●"/>
            </a:pP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Moving Sensitive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○"/>
            </a:pP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Walking/Running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●"/>
            </a:pP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Delay accuracy 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○"/>
            </a:pP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5 second delay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●"/>
            </a:pP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Display user location in Real Time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16" name="Google Shape;116;p20"/>
          <p:cNvSpPr txBox="1"/>
          <p:nvPr/>
        </p:nvSpPr>
        <p:spPr>
          <a:xfrm>
            <a:off x="7693200" y="4675200"/>
            <a:ext cx="14508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SDMAY19-27</a:t>
            </a:r>
            <a:endParaRPr/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8950" y="1426675"/>
            <a:ext cx="1970500" cy="19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>
            <p:ph type="title"/>
          </p:nvPr>
        </p:nvSpPr>
        <p:spPr>
          <a:xfrm>
            <a:off x="311700" y="285650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Non-Functional Requirements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1"/>
          <p:cNvSpPr txBox="1"/>
          <p:nvPr/>
        </p:nvSpPr>
        <p:spPr>
          <a:xfrm>
            <a:off x="256032" y="1463040"/>
            <a:ext cx="50292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➔"/>
            </a:pP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Battery Life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◆"/>
            </a:pP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Heavy CPU operations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➔"/>
            </a:pP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GPS sensor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◆"/>
            </a:pP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1 meter </a:t>
            </a: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accuracy limitation 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24" name="Google Shape;124;p21"/>
          <p:cNvSpPr txBox="1"/>
          <p:nvPr/>
        </p:nvSpPr>
        <p:spPr>
          <a:xfrm>
            <a:off x="7693200" y="4675200"/>
            <a:ext cx="14508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SDMAY19-27</a:t>
            </a:r>
            <a:endParaRPr/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9075" y="1305475"/>
            <a:ext cx="2414076" cy="17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557454">
            <a:off x="4696300" y="3133075"/>
            <a:ext cx="1291025" cy="193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